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layfair Display Bold" charset="1" panose="00000000000000000000"/>
      <p:regular r:id="rId23"/>
    </p:embeddedFont>
    <p:embeddedFont>
      <p:font typeface="Playfair Display" charset="1" panose="00000000000000000000"/>
      <p:regular r:id="rId24"/>
    </p:embeddedFont>
    <p:embeddedFont>
      <p:font typeface="Anton" charset="1" panose="00000500000000000000"/>
      <p:regular r:id="rId25"/>
    </p:embeddedFont>
    <p:embeddedFont>
      <p:font typeface="Sloop Script Pro" charset="1" panose="0000000000000009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jpeg" Type="http://schemas.openxmlformats.org/officeDocument/2006/relationships/image"/><Relationship Id="rId5" Target="../media/VAG6fpT69Qs.mp4" Type="http://schemas.openxmlformats.org/officeDocument/2006/relationships/video"/><Relationship Id="rId6" Target="../media/VAG6fpT69Qs.mp4" Type="http://schemas.microsoft.com/office/2007/relationships/media"/><Relationship Id="rId7" Target="../media/image26.jpeg" Type="http://schemas.openxmlformats.org/officeDocument/2006/relationships/image"/><Relationship Id="rId8" Target="../media/VAG6fgD81jQ.mp4" Type="http://schemas.openxmlformats.org/officeDocument/2006/relationships/video"/><Relationship Id="rId9" Target="../media/VAG6fgD81jQ.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grpSp>
        <p:nvGrpSpPr>
          <p:cNvPr name="Group 2" id="2"/>
          <p:cNvGrpSpPr/>
          <p:nvPr/>
        </p:nvGrpSpPr>
        <p:grpSpPr>
          <a:xfrm rot="5400000">
            <a:off x="9956882" y="927182"/>
            <a:ext cx="8229600" cy="7940893"/>
            <a:chOff x="0" y="0"/>
            <a:chExt cx="2167467" cy="2091429"/>
          </a:xfrm>
        </p:grpSpPr>
        <p:sp>
          <p:nvSpPr>
            <p:cNvPr name="Freeform 3" id="3"/>
            <p:cNvSpPr/>
            <p:nvPr/>
          </p:nvSpPr>
          <p:spPr>
            <a:xfrm flipH="false" flipV="false" rot="0">
              <a:off x="0" y="0"/>
              <a:ext cx="2167467" cy="2091429"/>
            </a:xfrm>
            <a:custGeom>
              <a:avLst/>
              <a:gdLst/>
              <a:ahLst/>
              <a:cxnLst/>
              <a:rect r="r" b="b" t="t" l="l"/>
              <a:pathLst>
                <a:path h="2091429" w="2167467">
                  <a:moveTo>
                    <a:pt x="0" y="0"/>
                  </a:moveTo>
                  <a:lnTo>
                    <a:pt x="2167467" y="0"/>
                  </a:lnTo>
                  <a:lnTo>
                    <a:pt x="2167467" y="2091429"/>
                  </a:lnTo>
                  <a:lnTo>
                    <a:pt x="0" y="2091429"/>
                  </a:lnTo>
                  <a:close/>
                </a:path>
              </a:pathLst>
            </a:custGeom>
            <a:solidFill>
              <a:srgbClr val="E6E6E6"/>
            </a:solidFill>
          </p:spPr>
        </p:sp>
        <p:sp>
          <p:nvSpPr>
            <p:cNvPr name="TextBox 4" id="4"/>
            <p:cNvSpPr txBox="true"/>
            <p:nvPr/>
          </p:nvSpPr>
          <p:spPr>
            <a:xfrm>
              <a:off x="0" y="-28575"/>
              <a:ext cx="2167467" cy="21200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001090" y="4001090"/>
            <a:ext cx="10287000" cy="2284820"/>
            <a:chOff x="0" y="0"/>
            <a:chExt cx="2709333" cy="601763"/>
          </a:xfrm>
        </p:grpSpPr>
        <p:sp>
          <p:nvSpPr>
            <p:cNvPr name="Freeform 6" id="6"/>
            <p:cNvSpPr/>
            <p:nvPr/>
          </p:nvSpPr>
          <p:spPr>
            <a:xfrm flipH="false" flipV="false" rot="0">
              <a:off x="0" y="0"/>
              <a:ext cx="2709333" cy="601763"/>
            </a:xfrm>
            <a:custGeom>
              <a:avLst/>
              <a:gdLst/>
              <a:ahLst/>
              <a:cxnLst/>
              <a:rect r="r" b="b" t="t" l="l"/>
              <a:pathLst>
                <a:path h="601763" w="2709333">
                  <a:moveTo>
                    <a:pt x="0" y="0"/>
                  </a:moveTo>
                  <a:lnTo>
                    <a:pt x="2709333" y="0"/>
                  </a:lnTo>
                  <a:lnTo>
                    <a:pt x="2709333" y="601763"/>
                  </a:lnTo>
                  <a:lnTo>
                    <a:pt x="0" y="601763"/>
                  </a:lnTo>
                  <a:close/>
                </a:path>
              </a:pathLst>
            </a:custGeom>
            <a:solidFill>
              <a:srgbClr val="E6E6E6"/>
            </a:solidFill>
          </p:spPr>
        </p:sp>
        <p:sp>
          <p:nvSpPr>
            <p:cNvPr name="TextBox 7" id="7"/>
            <p:cNvSpPr txBox="true"/>
            <p:nvPr/>
          </p:nvSpPr>
          <p:spPr>
            <a:xfrm>
              <a:off x="0" y="-28575"/>
              <a:ext cx="2709333" cy="63033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42410" y="1297493"/>
            <a:ext cx="7394880" cy="6875528"/>
            <a:chOff x="0" y="0"/>
            <a:chExt cx="9859840" cy="9167371"/>
          </a:xfrm>
        </p:grpSpPr>
        <p:sp>
          <p:nvSpPr>
            <p:cNvPr name="TextBox 9" id="9"/>
            <p:cNvSpPr txBox="true"/>
            <p:nvPr/>
          </p:nvSpPr>
          <p:spPr>
            <a:xfrm rot="0">
              <a:off x="0" y="-9525"/>
              <a:ext cx="9859840" cy="5641319"/>
            </a:xfrm>
            <a:prstGeom prst="rect">
              <a:avLst/>
            </a:prstGeom>
          </p:spPr>
          <p:txBody>
            <a:bodyPr anchor="t" rtlCol="false" tIns="0" lIns="0" bIns="0" rIns="0">
              <a:spAutoFit/>
            </a:bodyPr>
            <a:lstStyle/>
            <a:p>
              <a:pPr algn="l">
                <a:lnSpc>
                  <a:spcPts val="8357"/>
                </a:lnSpc>
              </a:pPr>
              <a:r>
                <a:rPr lang="en-US" sz="6850" b="true">
                  <a:solidFill>
                    <a:srgbClr val="000000"/>
                  </a:solidFill>
                  <a:latin typeface="Playfair Display Bold"/>
                  <a:ea typeface="Playfair Display Bold"/>
                  <a:cs typeface="Playfair Display Bold"/>
                  <a:sym typeface="Playfair Display Bold"/>
                </a:rPr>
                <a:t>présentation de mini-projet combinant React et Flutter</a:t>
              </a:r>
            </a:p>
          </p:txBody>
        </p:sp>
        <p:sp>
          <p:nvSpPr>
            <p:cNvPr name="AutoShape 10" id="10"/>
            <p:cNvSpPr/>
            <p:nvPr/>
          </p:nvSpPr>
          <p:spPr>
            <a:xfrm>
              <a:off x="118417" y="9152871"/>
              <a:ext cx="1984155" cy="0"/>
            </a:xfrm>
            <a:prstGeom prst="line">
              <a:avLst/>
            </a:prstGeom>
            <a:ln cap="flat" w="29000">
              <a:solidFill>
                <a:srgbClr val="5B5B5B"/>
              </a:solidFill>
              <a:prstDash val="solid"/>
              <a:headEnd type="none" len="sm" w="sm"/>
              <a:tailEnd type="none" len="sm" w="sm"/>
            </a:ln>
          </p:spPr>
        </p:sp>
      </p:grpSp>
      <p:sp>
        <p:nvSpPr>
          <p:cNvPr name="Freeform 11" id="11"/>
          <p:cNvSpPr/>
          <p:nvPr/>
        </p:nvSpPr>
        <p:spPr>
          <a:xfrm flipH="false" flipV="false" rot="0">
            <a:off x="8802856" y="1028700"/>
            <a:ext cx="9239272" cy="7144321"/>
          </a:xfrm>
          <a:custGeom>
            <a:avLst/>
            <a:gdLst/>
            <a:ahLst/>
            <a:cxnLst/>
            <a:rect r="r" b="b" t="t" l="l"/>
            <a:pathLst>
              <a:path h="7144321" w="9239272">
                <a:moveTo>
                  <a:pt x="0" y="0"/>
                </a:moveTo>
                <a:lnTo>
                  <a:pt x="9239272" y="0"/>
                </a:lnTo>
                <a:lnTo>
                  <a:pt x="9239272" y="7144321"/>
                </a:lnTo>
                <a:lnTo>
                  <a:pt x="0" y="7144321"/>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4875" y="1519232"/>
            <a:ext cx="11130463" cy="8419105"/>
            <a:chOff x="0" y="0"/>
            <a:chExt cx="1025512" cy="775699"/>
          </a:xfrm>
        </p:grpSpPr>
        <p:sp>
          <p:nvSpPr>
            <p:cNvPr name="Freeform 4" id="4"/>
            <p:cNvSpPr/>
            <p:nvPr/>
          </p:nvSpPr>
          <p:spPr>
            <a:xfrm flipH="false" flipV="false" rot="0">
              <a:off x="0" y="0"/>
              <a:ext cx="1025512" cy="775699"/>
            </a:xfrm>
            <a:custGeom>
              <a:avLst/>
              <a:gdLst/>
              <a:ahLst/>
              <a:cxnLst/>
              <a:rect r="r" b="b" t="t" l="l"/>
              <a:pathLst>
                <a:path h="775699" w="1025512">
                  <a:moveTo>
                    <a:pt x="0" y="0"/>
                  </a:moveTo>
                  <a:lnTo>
                    <a:pt x="1025512" y="0"/>
                  </a:lnTo>
                  <a:lnTo>
                    <a:pt x="1025512" y="775699"/>
                  </a:lnTo>
                  <a:lnTo>
                    <a:pt x="0" y="775699"/>
                  </a:lnTo>
                  <a:close/>
                </a:path>
              </a:pathLst>
            </a:custGeom>
            <a:blipFill>
              <a:blip r:embed="rId4"/>
              <a:stretch>
                <a:fillRect l="0" t="-485" r="0" b="-485"/>
              </a:stretch>
            </a:blipFill>
          </p:spPr>
        </p:sp>
      </p:grpSp>
      <p:sp>
        <p:nvSpPr>
          <p:cNvPr name="TextBox 5" id="5"/>
          <p:cNvSpPr txBox="true"/>
          <p:nvPr/>
        </p:nvSpPr>
        <p:spPr>
          <a:xfrm rot="0">
            <a:off x="3333346" y="390525"/>
            <a:ext cx="9329608" cy="638175"/>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Diagramme de cas d’utilisation</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65846" y="105875"/>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pic>
        <p:nvPicPr>
          <p:cNvPr name="Picture 4" id="4"/>
          <p:cNvPicPr>
            <a:picLocks noChangeAspect="true"/>
          </p:cNvPicPr>
          <p:nvPr/>
        </p:nvPicPr>
        <p:blipFill>
          <a:blip r:embed="rId4"/>
          <a:stretch>
            <a:fillRect/>
          </a:stretch>
        </p:blipFill>
        <p:spPr>
          <a:xfrm rot="0">
            <a:off x="218060" y="491748"/>
            <a:ext cx="5948122" cy="10685730"/>
          </a:xfrm>
          <a:prstGeom prst="rect">
            <a:avLst/>
          </a:prstGeom>
        </p:spPr>
      </p:pic>
      <p:pic>
        <p:nvPicPr>
          <p:cNvPr name="Picture 5" id="5"/>
          <p:cNvPicPr>
            <a:picLocks noChangeAspect="true"/>
          </p:cNvPicPr>
          <p:nvPr/>
        </p:nvPicPr>
        <p:blipFill>
          <a:blip r:embed="rId5"/>
          <a:stretch>
            <a:fillRect/>
          </a:stretch>
        </p:blipFill>
        <p:spPr>
          <a:xfrm rot="0">
            <a:off x="5424522" y="504894"/>
            <a:ext cx="5860305" cy="10527966"/>
          </a:xfrm>
          <a:prstGeom prst="rect">
            <a:avLst/>
          </a:prstGeom>
        </p:spPr>
      </p:pic>
      <p:pic>
        <p:nvPicPr>
          <p:cNvPr name="Picture 6" id="6"/>
          <p:cNvPicPr>
            <a:picLocks noChangeAspect="true"/>
          </p:cNvPicPr>
          <p:nvPr/>
        </p:nvPicPr>
        <p:blipFill>
          <a:blip r:embed="rId6"/>
          <a:stretch>
            <a:fillRect/>
          </a:stretch>
        </p:blipFill>
        <p:spPr>
          <a:xfrm rot="0">
            <a:off x="10854307" y="505392"/>
            <a:ext cx="5856979" cy="10521991"/>
          </a:xfrm>
          <a:prstGeom prst="rect">
            <a:avLst/>
          </a:prstGeom>
        </p:spPr>
      </p:pic>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663996" y="505392"/>
            <a:ext cx="5820507" cy="10521991"/>
          </a:xfrm>
          <a:prstGeom prst="rect">
            <a:avLst/>
          </a:prstGeom>
        </p:spPr>
      </p:pic>
      <p:pic>
        <p:nvPicPr>
          <p:cNvPr name="Picture 4" id="4"/>
          <p:cNvPicPr>
            <a:picLocks noChangeAspect="true"/>
          </p:cNvPicPr>
          <p:nvPr/>
        </p:nvPicPr>
        <p:blipFill>
          <a:blip r:embed="rId5"/>
          <a:stretch>
            <a:fillRect/>
          </a:stretch>
        </p:blipFill>
        <p:spPr>
          <a:xfrm rot="0">
            <a:off x="5788417" y="505392"/>
            <a:ext cx="5820507" cy="10521991"/>
          </a:xfrm>
          <a:prstGeom prst="rect">
            <a:avLst/>
          </a:prstGeom>
        </p:spPr>
      </p:pic>
      <p:pic>
        <p:nvPicPr>
          <p:cNvPr name="Picture 5" id="5"/>
          <p:cNvPicPr>
            <a:picLocks noChangeAspect="true"/>
          </p:cNvPicPr>
          <p:nvPr/>
        </p:nvPicPr>
        <p:blipFill>
          <a:blip r:embed="rId6"/>
          <a:stretch>
            <a:fillRect/>
          </a:stretch>
        </p:blipFill>
        <p:spPr>
          <a:xfrm rot="0">
            <a:off x="11495290" y="505392"/>
            <a:ext cx="5820507" cy="10521991"/>
          </a:xfrm>
          <a:prstGeom prst="rect">
            <a:avLst/>
          </a:prstGeom>
        </p:spPr>
      </p:pic>
      <p:sp>
        <p:nvSpPr>
          <p:cNvPr name="TextBox 6" id="6"/>
          <p:cNvSpPr txBox="true"/>
          <p:nvPr/>
        </p:nvSpPr>
        <p:spPr>
          <a:xfrm rot="0">
            <a:off x="2965846" y="105875"/>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65846" y="105875"/>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pic>
        <p:nvPicPr>
          <p:cNvPr name="Picture 4" id="4"/>
          <p:cNvPicPr>
            <a:picLocks noChangeAspect="true"/>
          </p:cNvPicPr>
          <p:nvPr/>
        </p:nvPicPr>
        <p:blipFill>
          <a:blip r:embed="rId4"/>
          <a:stretch>
            <a:fillRect/>
          </a:stretch>
        </p:blipFill>
        <p:spPr>
          <a:xfrm rot="0">
            <a:off x="396784" y="533762"/>
            <a:ext cx="5632190" cy="10181562"/>
          </a:xfrm>
          <a:prstGeom prst="rect">
            <a:avLst/>
          </a:prstGeom>
        </p:spPr>
      </p:pic>
      <p:pic>
        <p:nvPicPr>
          <p:cNvPr name="Picture 5" id="5"/>
          <p:cNvPicPr>
            <a:picLocks noChangeAspect="true"/>
          </p:cNvPicPr>
          <p:nvPr/>
        </p:nvPicPr>
        <p:blipFill>
          <a:blip r:embed="rId5"/>
          <a:stretch>
            <a:fillRect/>
          </a:stretch>
        </p:blipFill>
        <p:spPr>
          <a:xfrm rot="0">
            <a:off x="5890508" y="533762"/>
            <a:ext cx="5632190" cy="10181562"/>
          </a:xfrm>
          <a:prstGeom prst="rect">
            <a:avLst/>
          </a:prstGeom>
        </p:spPr>
      </p:pic>
      <p:pic>
        <p:nvPicPr>
          <p:cNvPr name="Picture 6" id="6"/>
          <p:cNvPicPr>
            <a:picLocks noChangeAspect="true"/>
          </p:cNvPicPr>
          <p:nvPr/>
        </p:nvPicPr>
        <p:blipFill>
          <a:blip r:embed="rId6"/>
          <a:stretch>
            <a:fillRect/>
          </a:stretch>
        </p:blipFill>
        <p:spPr>
          <a:xfrm rot="0">
            <a:off x="11400622" y="674031"/>
            <a:ext cx="5547543" cy="10028542"/>
          </a:xfrm>
          <a:prstGeom prst="rect">
            <a:avLst/>
          </a:prstGeom>
        </p:spPr>
      </p:pic>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426717" y="563695"/>
            <a:ext cx="5433488" cy="9822359"/>
          </a:xfrm>
          <a:prstGeom prst="rect">
            <a:avLst/>
          </a:prstGeom>
        </p:spPr>
      </p:pic>
      <p:pic>
        <p:nvPicPr>
          <p:cNvPr name="Picture 4" id="4"/>
          <p:cNvPicPr>
            <a:picLocks noChangeAspect="true"/>
          </p:cNvPicPr>
          <p:nvPr/>
        </p:nvPicPr>
        <p:blipFill>
          <a:blip r:embed="rId5"/>
          <a:stretch>
            <a:fillRect/>
          </a:stretch>
        </p:blipFill>
        <p:spPr>
          <a:xfrm rot="0">
            <a:off x="5942708" y="563695"/>
            <a:ext cx="5433488" cy="9822359"/>
          </a:xfrm>
          <a:prstGeom prst="rect">
            <a:avLst/>
          </a:prstGeom>
        </p:spPr>
      </p:pic>
      <p:pic>
        <p:nvPicPr>
          <p:cNvPr name="Picture 5" id="5"/>
          <p:cNvPicPr>
            <a:picLocks noChangeAspect="true"/>
          </p:cNvPicPr>
          <p:nvPr/>
        </p:nvPicPr>
        <p:blipFill>
          <a:blip r:embed="rId6"/>
          <a:stretch>
            <a:fillRect/>
          </a:stretch>
        </p:blipFill>
        <p:spPr>
          <a:xfrm rot="0">
            <a:off x="11508259" y="750551"/>
            <a:ext cx="5134121" cy="9281180"/>
          </a:xfrm>
          <a:prstGeom prst="rect">
            <a:avLst/>
          </a:prstGeom>
        </p:spPr>
      </p:pic>
      <p:sp>
        <p:nvSpPr>
          <p:cNvPr name="TextBox 6" id="6"/>
          <p:cNvSpPr txBox="true"/>
          <p:nvPr/>
        </p:nvSpPr>
        <p:spPr>
          <a:xfrm rot="0">
            <a:off x="2965846" y="105875"/>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8067776" y="784036"/>
            <a:ext cx="5240092" cy="9413762"/>
          </a:xfrm>
          <a:prstGeom prst="rect">
            <a:avLst/>
          </a:prstGeom>
        </p:spPr>
      </p:pic>
      <p:pic>
        <p:nvPicPr>
          <p:cNvPr name="Picture 4" id="4"/>
          <p:cNvPicPr>
            <a:picLocks noChangeAspect="true"/>
          </p:cNvPicPr>
          <p:nvPr/>
        </p:nvPicPr>
        <p:blipFill>
          <a:blip r:embed="rId5"/>
          <a:stretch>
            <a:fillRect/>
          </a:stretch>
        </p:blipFill>
        <p:spPr>
          <a:xfrm rot="0">
            <a:off x="3945588" y="784036"/>
            <a:ext cx="5240092" cy="9413762"/>
          </a:xfrm>
          <a:prstGeom prst="rect">
            <a:avLst/>
          </a:prstGeom>
        </p:spPr>
      </p:pic>
      <p:pic>
        <p:nvPicPr>
          <p:cNvPr name="Picture 5" id="5"/>
          <p:cNvPicPr>
            <a:picLocks noChangeAspect="true"/>
          </p:cNvPicPr>
          <p:nvPr/>
        </p:nvPicPr>
        <p:blipFill>
          <a:blip r:embed="rId6"/>
          <a:stretch>
            <a:fillRect/>
          </a:stretch>
        </p:blipFill>
        <p:spPr>
          <a:xfrm rot="0">
            <a:off x="12409965" y="784036"/>
            <a:ext cx="5240092" cy="9413762"/>
          </a:xfrm>
          <a:prstGeom prst="rect">
            <a:avLst/>
          </a:prstGeom>
        </p:spPr>
      </p:pic>
      <p:pic>
        <p:nvPicPr>
          <p:cNvPr name="Picture 6" id="6"/>
          <p:cNvPicPr>
            <a:picLocks noChangeAspect="true"/>
          </p:cNvPicPr>
          <p:nvPr/>
        </p:nvPicPr>
        <p:blipFill>
          <a:blip r:embed="rId7"/>
          <a:stretch>
            <a:fillRect/>
          </a:stretch>
        </p:blipFill>
        <p:spPr>
          <a:xfrm rot="0">
            <a:off x="-193406" y="781077"/>
            <a:ext cx="5259857" cy="9449269"/>
          </a:xfrm>
          <a:prstGeom prst="rect">
            <a:avLst/>
          </a:prstGeom>
        </p:spPr>
      </p:pic>
      <p:sp>
        <p:nvSpPr>
          <p:cNvPr name="TextBox 7" id="7"/>
          <p:cNvSpPr txBox="true"/>
          <p:nvPr/>
        </p:nvSpPr>
        <p:spPr>
          <a:xfrm rot="0">
            <a:off x="2965846" y="105875"/>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965846" y="1294869"/>
            <a:ext cx="3797829" cy="8439619"/>
          </a:xfrm>
          <a:prstGeom prst="rect">
            <a:avLst/>
          </a:prstGeom>
        </p:spPr>
      </p:pic>
      <p:pic>
        <p:nvPicPr>
          <p:cNvPr name="Picture 4" id="4">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0464000" y="1294869"/>
            <a:ext cx="3806103" cy="8439619"/>
          </a:xfrm>
          <a:prstGeom prst="rect">
            <a:avLst/>
          </a:prstGeom>
        </p:spPr>
      </p:pic>
      <p:sp>
        <p:nvSpPr>
          <p:cNvPr name="TextBox 5" id="5"/>
          <p:cNvSpPr txBox="true"/>
          <p:nvPr/>
        </p:nvSpPr>
        <p:spPr>
          <a:xfrm rot="0">
            <a:off x="2631562" y="177507"/>
            <a:ext cx="12356308" cy="1276350"/>
          </a:xfrm>
          <a:prstGeom prst="rect">
            <a:avLst/>
          </a:prstGeom>
        </p:spPr>
        <p:txBody>
          <a:bodyPr anchor="t" rtlCol="false" tIns="0" lIns="0" bIns="0" rIns="0">
            <a:spAutoFit/>
          </a:bodyPr>
          <a:lstStyle/>
          <a:p>
            <a:pPr algn="ctr">
              <a:lnSpc>
                <a:spcPts val="5043"/>
              </a:lnSpc>
            </a:pPr>
            <a:r>
              <a:rPr lang="en-US" sz="4203">
                <a:solidFill>
                  <a:srgbClr val="000000"/>
                </a:solidFill>
                <a:latin typeface="Playfair Display"/>
                <a:ea typeface="Playfair Display"/>
                <a:cs typeface="Playfair Display"/>
                <a:sym typeface="Playfair Display"/>
              </a:rPr>
              <a:t>Résultat final de l’application</a:t>
            </a:r>
          </a:p>
          <a:p>
            <a:pPr algn="ctr">
              <a:lnSpc>
                <a:spcPts val="5043"/>
              </a:lnSpc>
            </a:pP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3"/>
                </p:tgtEl>
              </p:cMediaNode>
            </p:video>
            <p:video>
              <p:cMediaNode vol="100000">
                <p:cTn fill="hold" display="false">
                  <p:stCondLst>
                    <p:cond delay="indefinite"/>
                  </p:stCondLst>
                </p:cTn>
                <p:tgtEl>
                  <p:spTgt spid="4"/>
                </p:tgtEl>
              </p:cMediaNode>
            </p:video>
          </p:childTnLst>
        </p:cTn>
      </p:par>
    </p:tnLst>
  </p:timing>
</p:sld>
</file>

<file path=ppt/slides/slide17.xml><?xml version="1.0" encoding="utf-8"?>
<p:sld xmlns:p="http://schemas.openxmlformats.org/presentationml/2006/main" xmlns:a="http://schemas.openxmlformats.org/drawingml/2006/main">
  <p:cSld>
    <p:bg>
      <p:bgPr>
        <a:solidFill>
          <a:srgbClr val="CBDEDE"/>
        </a:solidFill>
      </p:bgPr>
    </p:bg>
    <p:spTree>
      <p:nvGrpSpPr>
        <p:cNvPr id="1" name=""/>
        <p:cNvGrpSpPr/>
        <p:nvPr/>
      </p:nvGrpSpPr>
      <p:grpSpPr>
        <a:xfrm>
          <a:off x="0" y="0"/>
          <a:ext cx="0" cy="0"/>
          <a:chOff x="0" y="0"/>
          <a:chExt cx="0" cy="0"/>
        </a:xfrm>
      </p:grpSpPr>
      <p:sp>
        <p:nvSpPr>
          <p:cNvPr name="TextBox 2" id="2"/>
          <p:cNvSpPr txBox="true"/>
          <p:nvPr/>
        </p:nvSpPr>
        <p:spPr>
          <a:xfrm rot="0">
            <a:off x="3335825" y="5420389"/>
            <a:ext cx="11616350" cy="1167753"/>
          </a:xfrm>
          <a:prstGeom prst="rect">
            <a:avLst/>
          </a:prstGeom>
        </p:spPr>
        <p:txBody>
          <a:bodyPr anchor="t" rtlCol="false" tIns="0" lIns="0" bIns="0" rIns="0">
            <a:spAutoFit/>
          </a:bodyPr>
          <a:lstStyle/>
          <a:p>
            <a:pPr algn="ctr" marL="0" indent="0" lvl="0">
              <a:lnSpc>
                <a:spcPts val="8561"/>
              </a:lnSpc>
            </a:pPr>
            <a:r>
              <a:rPr lang="en-US" sz="9108" spc="409" strike="noStrike" u="none">
                <a:solidFill>
                  <a:srgbClr val="000000"/>
                </a:solidFill>
                <a:latin typeface="Anton"/>
                <a:ea typeface="Anton"/>
                <a:cs typeface="Anton"/>
                <a:sym typeface="Anton"/>
              </a:rPr>
              <a:t>POUR VOTRE ATTENTION !</a:t>
            </a:r>
          </a:p>
        </p:txBody>
      </p:sp>
      <p:sp>
        <p:nvSpPr>
          <p:cNvPr name="TextBox 3" id="3"/>
          <p:cNvSpPr txBox="true"/>
          <p:nvPr/>
        </p:nvSpPr>
        <p:spPr>
          <a:xfrm rot="0">
            <a:off x="4422409" y="3358189"/>
            <a:ext cx="9135888" cy="1164011"/>
          </a:xfrm>
          <a:prstGeom prst="rect">
            <a:avLst/>
          </a:prstGeom>
        </p:spPr>
        <p:txBody>
          <a:bodyPr anchor="t" rtlCol="false" tIns="0" lIns="0" bIns="0" rIns="0">
            <a:spAutoFit/>
          </a:bodyPr>
          <a:lstStyle/>
          <a:p>
            <a:pPr algn="ctr">
              <a:lnSpc>
                <a:spcPts val="7620"/>
              </a:lnSpc>
            </a:pPr>
            <a:r>
              <a:rPr lang="en-US" sz="11545" spc="150">
                <a:solidFill>
                  <a:srgbClr val="008282"/>
                </a:solidFill>
                <a:latin typeface="Sloop Script Pro"/>
                <a:ea typeface="Sloop Script Pro"/>
                <a:cs typeface="Sloop Script Pro"/>
                <a:sym typeface="Sloop Script Pro"/>
              </a:rPr>
              <a:t>Un grand merci</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7EFEF"/>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78077" y="147730"/>
            <a:ext cx="2789520" cy="1761941"/>
            <a:chOff x="0" y="0"/>
            <a:chExt cx="2399032" cy="1515297"/>
          </a:xfrm>
        </p:grpSpPr>
        <p:sp>
          <p:nvSpPr>
            <p:cNvPr name="Freeform 4" id="4"/>
            <p:cNvSpPr/>
            <p:nvPr/>
          </p:nvSpPr>
          <p:spPr>
            <a:xfrm flipH="false" flipV="false" rot="0">
              <a:off x="0" y="0"/>
              <a:ext cx="2399032" cy="1515297"/>
            </a:xfrm>
            <a:custGeom>
              <a:avLst/>
              <a:gdLst/>
              <a:ahLst/>
              <a:cxnLst/>
              <a:rect r="r" b="b" t="t" l="l"/>
              <a:pathLst>
                <a:path h="1515297" w="2399032">
                  <a:moveTo>
                    <a:pt x="0" y="0"/>
                  </a:moveTo>
                  <a:lnTo>
                    <a:pt x="2399032" y="0"/>
                  </a:lnTo>
                  <a:lnTo>
                    <a:pt x="2399032" y="1515297"/>
                  </a:lnTo>
                  <a:lnTo>
                    <a:pt x="0" y="1515297"/>
                  </a:lnTo>
                  <a:close/>
                </a:path>
              </a:pathLst>
            </a:custGeom>
            <a:solidFill>
              <a:srgbClr val="000000">
                <a:alpha val="0"/>
              </a:srgbClr>
            </a:solidFill>
          </p:spPr>
        </p:sp>
        <p:sp>
          <p:nvSpPr>
            <p:cNvPr name="TextBox 5" id="5"/>
            <p:cNvSpPr txBox="true"/>
            <p:nvPr/>
          </p:nvSpPr>
          <p:spPr>
            <a:xfrm>
              <a:off x="0" y="-19050"/>
              <a:ext cx="2399032" cy="1534347"/>
            </a:xfrm>
            <a:prstGeom prst="rect">
              <a:avLst/>
            </a:prstGeom>
          </p:spPr>
          <p:txBody>
            <a:bodyPr anchor="b" rtlCol="false" tIns="0" lIns="0" bIns="0" rIns="0"/>
            <a:lstStyle/>
            <a:p>
              <a:pPr algn="l" marL="0" indent="0" lvl="0">
                <a:lnSpc>
                  <a:spcPts val="10553"/>
                </a:lnSpc>
                <a:spcBef>
                  <a:spcPct val="0"/>
                </a:spcBef>
              </a:pPr>
              <a:r>
                <a:rPr lang="en-US" b="true" sz="8650" strike="noStrike" u="none">
                  <a:solidFill>
                    <a:srgbClr val="000000"/>
                  </a:solidFill>
                  <a:latin typeface="Playfair Display Bold"/>
                  <a:ea typeface="Playfair Display Bold"/>
                  <a:cs typeface="Playfair Display Bold"/>
                  <a:sym typeface="Playfair Display Bold"/>
                </a:rPr>
                <a:t>Plan</a:t>
              </a:r>
            </a:p>
          </p:txBody>
        </p:sp>
      </p:grpSp>
      <p:sp>
        <p:nvSpPr>
          <p:cNvPr name="TextBox 6" id="6"/>
          <p:cNvSpPr txBox="true"/>
          <p:nvPr/>
        </p:nvSpPr>
        <p:spPr>
          <a:xfrm rot="0">
            <a:off x="1028700" y="2819131"/>
            <a:ext cx="8522149" cy="5731433"/>
          </a:xfrm>
          <a:prstGeom prst="rect">
            <a:avLst/>
          </a:prstGeom>
        </p:spPr>
        <p:txBody>
          <a:bodyPr anchor="t" rtlCol="false" tIns="0" lIns="0" bIns="0" rIns="0">
            <a:spAutoFit/>
          </a:bodyPr>
          <a:lstStyle/>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Introduction </a:t>
            </a:r>
          </a:p>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Objectifs flutter vs react</a:t>
            </a:r>
          </a:p>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Avantages de Flutter vs react </a:t>
            </a:r>
          </a:p>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limites de Flutter vs react</a:t>
            </a:r>
          </a:p>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Conception</a:t>
            </a:r>
          </a:p>
          <a:p>
            <a:pPr algn="l" marL="761284" indent="-380642" lvl="1">
              <a:lnSpc>
                <a:spcPts val="4539"/>
              </a:lnSpc>
              <a:buAutoNum type="arabicPeriod" startAt="1"/>
            </a:pPr>
            <a:r>
              <a:rPr lang="en-US" sz="4203">
                <a:solidFill>
                  <a:srgbClr val="000000"/>
                </a:solidFill>
                <a:latin typeface="Playfair Display"/>
                <a:ea typeface="Playfair Display"/>
                <a:cs typeface="Playfair Display"/>
                <a:sym typeface="Playfair Display"/>
              </a:rPr>
              <a:t>Résultat final de l’application</a:t>
            </a:r>
          </a:p>
          <a:p>
            <a:pPr algn="l" marL="761284" indent="-380642" lvl="1">
              <a:lnSpc>
                <a:spcPts val="4539"/>
              </a:lnSpc>
            </a:pPr>
          </a:p>
          <a:p>
            <a:pPr algn="l" marL="761284" indent="-380642" lvl="1">
              <a:lnSpc>
                <a:spcPts val="4539"/>
              </a:lnSpc>
            </a:pPr>
          </a:p>
          <a:p>
            <a:pPr algn="l" marL="761284" indent="-380642" lvl="1">
              <a:lnSpc>
                <a:spcPts val="4539"/>
              </a:lnSpc>
            </a:pPr>
          </a:p>
          <a:p>
            <a:pPr algn="l" marL="761284" indent="-380642" lvl="1">
              <a:lnSpc>
                <a:spcPts val="4539"/>
              </a:lnSpc>
            </a:pPr>
          </a:p>
        </p:txBody>
      </p:sp>
      <p:grpSp>
        <p:nvGrpSpPr>
          <p:cNvPr name="Group 7" id="7"/>
          <p:cNvGrpSpPr/>
          <p:nvPr/>
        </p:nvGrpSpPr>
        <p:grpSpPr>
          <a:xfrm rot="0">
            <a:off x="9895910" y="125934"/>
            <a:ext cx="8392090" cy="10161066"/>
            <a:chOff x="0" y="0"/>
            <a:chExt cx="11189454" cy="13548088"/>
          </a:xfrm>
        </p:grpSpPr>
        <p:sp>
          <p:nvSpPr>
            <p:cNvPr name="Freeform 8" id="8"/>
            <p:cNvSpPr/>
            <p:nvPr/>
          </p:nvSpPr>
          <p:spPr>
            <a:xfrm flipH="false" flipV="false" rot="0">
              <a:off x="0" y="0"/>
              <a:ext cx="11189462" cy="13548106"/>
            </a:xfrm>
            <a:custGeom>
              <a:avLst/>
              <a:gdLst/>
              <a:ahLst/>
              <a:cxnLst/>
              <a:rect r="r" b="b" t="t" l="l"/>
              <a:pathLst>
                <a:path h="13548106" w="11189462">
                  <a:moveTo>
                    <a:pt x="419100" y="0"/>
                  </a:moveTo>
                  <a:lnTo>
                    <a:pt x="10770362" y="0"/>
                  </a:lnTo>
                  <a:cubicBezTo>
                    <a:pt x="10881514" y="0"/>
                    <a:pt x="10988114" y="44155"/>
                    <a:pt x="11066711" y="122752"/>
                  </a:cubicBezTo>
                  <a:cubicBezTo>
                    <a:pt x="11145307" y="201348"/>
                    <a:pt x="11189462" y="307948"/>
                    <a:pt x="11189462" y="419100"/>
                  </a:cubicBezTo>
                  <a:lnTo>
                    <a:pt x="11189462" y="13129006"/>
                  </a:lnTo>
                  <a:cubicBezTo>
                    <a:pt x="11189462" y="13240159"/>
                    <a:pt x="11145307" y="13346759"/>
                    <a:pt x="11066711" y="13425354"/>
                  </a:cubicBezTo>
                  <a:cubicBezTo>
                    <a:pt x="10988114" y="13503951"/>
                    <a:pt x="10881514" y="13548106"/>
                    <a:pt x="10770362" y="13548106"/>
                  </a:cubicBezTo>
                  <a:lnTo>
                    <a:pt x="419100" y="13548106"/>
                  </a:lnTo>
                  <a:cubicBezTo>
                    <a:pt x="187637" y="13548106"/>
                    <a:pt x="0" y="13360468"/>
                    <a:pt x="0" y="13129006"/>
                  </a:cubicBezTo>
                  <a:lnTo>
                    <a:pt x="0" y="419100"/>
                  </a:lnTo>
                  <a:cubicBezTo>
                    <a:pt x="0" y="187637"/>
                    <a:pt x="187637" y="0"/>
                    <a:pt x="419100" y="0"/>
                  </a:cubicBezTo>
                  <a:close/>
                </a:path>
              </a:pathLst>
            </a:custGeom>
            <a:blipFill>
              <a:blip r:embed="rId4"/>
              <a:stretch>
                <a:fillRect l="-125497" t="0" r="-9815"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5247" y="110010"/>
            <a:ext cx="15552902" cy="1837380"/>
            <a:chOff x="0" y="0"/>
            <a:chExt cx="20737203" cy="2449840"/>
          </a:xfrm>
        </p:grpSpPr>
        <p:sp>
          <p:nvSpPr>
            <p:cNvPr name="Freeform 4" id="4"/>
            <p:cNvSpPr/>
            <p:nvPr/>
          </p:nvSpPr>
          <p:spPr>
            <a:xfrm flipH="false" flipV="false" rot="0">
              <a:off x="0" y="0"/>
              <a:ext cx="20737202" cy="2449840"/>
            </a:xfrm>
            <a:custGeom>
              <a:avLst/>
              <a:gdLst/>
              <a:ahLst/>
              <a:cxnLst/>
              <a:rect r="r" b="b" t="t" l="l"/>
              <a:pathLst>
                <a:path h="2449840" w="20737202">
                  <a:moveTo>
                    <a:pt x="0" y="0"/>
                  </a:moveTo>
                  <a:lnTo>
                    <a:pt x="20737202" y="0"/>
                  </a:lnTo>
                  <a:lnTo>
                    <a:pt x="20737202" y="2449840"/>
                  </a:lnTo>
                  <a:lnTo>
                    <a:pt x="0" y="2449840"/>
                  </a:lnTo>
                  <a:close/>
                </a:path>
              </a:pathLst>
            </a:custGeom>
            <a:solidFill>
              <a:srgbClr val="000000">
                <a:alpha val="0"/>
              </a:srgbClr>
            </a:solidFill>
          </p:spPr>
        </p:sp>
        <p:sp>
          <p:nvSpPr>
            <p:cNvPr name="TextBox 5" id="5"/>
            <p:cNvSpPr txBox="true"/>
            <p:nvPr/>
          </p:nvSpPr>
          <p:spPr>
            <a:xfrm>
              <a:off x="0" y="85725"/>
              <a:ext cx="20737203" cy="2364115"/>
            </a:xfrm>
            <a:prstGeom prst="rect">
              <a:avLst/>
            </a:prstGeom>
          </p:spPr>
          <p:txBody>
            <a:bodyPr anchor="b" rtlCol="false" tIns="0" lIns="0" bIns="0" rIns="0"/>
            <a:lstStyle/>
            <a:p>
              <a:pPr algn="ctr">
                <a:lnSpc>
                  <a:spcPts val="7781"/>
                </a:lnSpc>
              </a:pPr>
              <a:r>
                <a:rPr lang="en-US" sz="7205">
                  <a:solidFill>
                    <a:srgbClr val="000000"/>
                  </a:solidFill>
                  <a:latin typeface="Playfair Display"/>
                  <a:ea typeface="Playfair Display"/>
                  <a:cs typeface="Playfair Display"/>
                  <a:sym typeface="Playfair Display"/>
                </a:rPr>
                <a:t>Introduction </a:t>
              </a:r>
            </a:p>
          </p:txBody>
        </p:sp>
      </p:grpSp>
      <p:grpSp>
        <p:nvGrpSpPr>
          <p:cNvPr name="Group 6" id="6"/>
          <p:cNvGrpSpPr/>
          <p:nvPr/>
        </p:nvGrpSpPr>
        <p:grpSpPr>
          <a:xfrm rot="0">
            <a:off x="1367549" y="2489238"/>
            <a:ext cx="15552902" cy="7031185"/>
            <a:chOff x="0" y="0"/>
            <a:chExt cx="19832777" cy="8966038"/>
          </a:xfrm>
        </p:grpSpPr>
        <p:sp>
          <p:nvSpPr>
            <p:cNvPr name="Freeform 7" id="7"/>
            <p:cNvSpPr/>
            <p:nvPr/>
          </p:nvSpPr>
          <p:spPr>
            <a:xfrm flipH="false" flipV="false" rot="0">
              <a:off x="0" y="0"/>
              <a:ext cx="19832777" cy="8966039"/>
            </a:xfrm>
            <a:custGeom>
              <a:avLst/>
              <a:gdLst/>
              <a:ahLst/>
              <a:cxnLst/>
              <a:rect r="r" b="b" t="t" l="l"/>
              <a:pathLst>
                <a:path h="8966039" w="19832777">
                  <a:moveTo>
                    <a:pt x="0" y="0"/>
                  </a:moveTo>
                  <a:lnTo>
                    <a:pt x="19832777" y="0"/>
                  </a:lnTo>
                  <a:lnTo>
                    <a:pt x="19832777" y="8966039"/>
                  </a:lnTo>
                  <a:lnTo>
                    <a:pt x="0" y="8966039"/>
                  </a:lnTo>
                  <a:close/>
                </a:path>
              </a:pathLst>
            </a:custGeom>
            <a:solidFill>
              <a:srgbClr val="000000">
                <a:alpha val="0"/>
              </a:srgbClr>
            </a:solidFill>
          </p:spPr>
        </p:sp>
        <p:sp>
          <p:nvSpPr>
            <p:cNvPr name="TextBox 8" id="8"/>
            <p:cNvSpPr txBox="true"/>
            <p:nvPr/>
          </p:nvSpPr>
          <p:spPr>
            <a:xfrm>
              <a:off x="0" y="-200025"/>
              <a:ext cx="19832777" cy="9166063"/>
            </a:xfrm>
            <a:prstGeom prst="rect">
              <a:avLst/>
            </a:prstGeom>
          </p:spPr>
          <p:txBody>
            <a:bodyPr anchor="ctr" rtlCol="false" tIns="0" lIns="0" bIns="0" rIns="0"/>
            <a:lstStyle/>
            <a:p>
              <a:pPr algn="l">
                <a:lnSpc>
                  <a:spcPts val="6485"/>
                </a:lnSpc>
              </a:pPr>
              <a:r>
                <a:rPr lang="en-US" sz="3602">
                  <a:solidFill>
                    <a:srgbClr val="000000"/>
                  </a:solidFill>
                  <a:latin typeface="Playfair Display"/>
                  <a:ea typeface="Playfair Display"/>
                  <a:cs typeface="Playfair Display"/>
                  <a:sym typeface="Playfair Display"/>
                </a:rPr>
                <a:t>Flutter et React Native sont deux frameworks de développement d’applications mobiles cross-platform qui</a:t>
              </a:r>
            </a:p>
            <a:p>
              <a:pPr algn="l">
                <a:lnSpc>
                  <a:spcPts val="6485"/>
                </a:lnSpc>
              </a:pPr>
              <a:r>
                <a:rPr lang="en-US" sz="3602">
                  <a:solidFill>
                    <a:srgbClr val="000000"/>
                  </a:solidFill>
                  <a:latin typeface="Playfair Display"/>
                  <a:ea typeface="Playfair Display"/>
                  <a:cs typeface="Playfair Display"/>
                  <a:sym typeface="Playfair Display"/>
                </a:rPr>
                <a:t>permettent aux développeurs de créer des applications entièrement natives pour Android, iOS et d’autres</a:t>
              </a:r>
            </a:p>
            <a:p>
              <a:pPr algn="l">
                <a:lnSpc>
                  <a:spcPts val="6485"/>
                </a:lnSpc>
              </a:pPr>
              <a:r>
                <a:rPr lang="en-US" sz="3602">
                  <a:solidFill>
                    <a:srgbClr val="000000"/>
                  </a:solidFill>
                  <a:latin typeface="Playfair Display"/>
                  <a:ea typeface="Playfair Display"/>
                  <a:cs typeface="Playfair Display"/>
                  <a:sym typeface="Playfair Display"/>
                </a:rPr>
                <a:t>plateformes. Flutter et React Native possèdent chacun des composants pour construire des interfaces utilisateur et afficher des graphiques, mais il existe des différences entre les deux en termes de technologie, de fonctionnalités, de licences, et plus encore.</a:t>
              </a: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1028700"/>
          <a:ext cx="15852070" cy="8995288"/>
        </p:xfrm>
        <a:graphic>
          <a:graphicData uri="http://schemas.openxmlformats.org/drawingml/2006/table">
            <a:tbl>
              <a:tblPr/>
              <a:tblGrid>
                <a:gridCol w="3101112"/>
                <a:gridCol w="5841019"/>
                <a:gridCol w="6909939"/>
              </a:tblGrid>
              <a:tr h="924414">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Objectifs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Flutter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react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r>
              <a:tr h="1275951">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Type de platformers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Mobile, Web, Desktop (cross-platform)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Principalement Web</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259041">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Interface utilisateur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UI fluide et esthétique grâce aux widgets intégrés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UI interactive et modulable avec composants réutilisables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275951">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Performance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Haute performance grâce au moteur graphique intégré</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Bonne performance sur le web, mais dépend du navigateur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724938">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Facilité de développement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Développement rapide pour plusieurs plateformes avec une seule base de code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Développement rapide pour le web avec large communauté et bibliothèques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267496">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Cas d’utilisation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Applications mobiles et desktop avec interface riche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Applications web réactives et dynamiques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267496">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Objectif du projet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Montrer la puissance cross-platform et la qualité visuelle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Montrer la flexibilité web et la facilité de gestion des composants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bl>
          </a:graphicData>
        </a:graphic>
      </p:graphicFrame>
      <p:grpSp>
        <p:nvGrpSpPr>
          <p:cNvPr name="Group 4" id="4"/>
          <p:cNvGrpSpPr/>
          <p:nvPr/>
        </p:nvGrpSpPr>
        <p:grpSpPr>
          <a:xfrm rot="0">
            <a:off x="1852020" y="-178402"/>
            <a:ext cx="13912895" cy="1207102"/>
            <a:chOff x="0" y="0"/>
            <a:chExt cx="18550527" cy="1609470"/>
          </a:xfrm>
        </p:grpSpPr>
        <p:sp>
          <p:nvSpPr>
            <p:cNvPr name="Freeform 5" id="5"/>
            <p:cNvSpPr/>
            <p:nvPr/>
          </p:nvSpPr>
          <p:spPr>
            <a:xfrm flipH="false" flipV="false" rot="0">
              <a:off x="0" y="0"/>
              <a:ext cx="18550527" cy="1609470"/>
            </a:xfrm>
            <a:custGeom>
              <a:avLst/>
              <a:gdLst/>
              <a:ahLst/>
              <a:cxnLst/>
              <a:rect r="r" b="b" t="t" l="l"/>
              <a:pathLst>
                <a:path h="1609470" w="18550527">
                  <a:moveTo>
                    <a:pt x="0" y="0"/>
                  </a:moveTo>
                  <a:lnTo>
                    <a:pt x="18550527" y="0"/>
                  </a:lnTo>
                  <a:lnTo>
                    <a:pt x="18550527" y="1609470"/>
                  </a:lnTo>
                  <a:lnTo>
                    <a:pt x="0" y="1609470"/>
                  </a:lnTo>
                  <a:close/>
                </a:path>
              </a:pathLst>
            </a:custGeom>
            <a:solidFill>
              <a:srgbClr val="000000">
                <a:alpha val="0"/>
              </a:srgbClr>
            </a:solidFill>
          </p:spPr>
        </p:sp>
        <p:sp>
          <p:nvSpPr>
            <p:cNvPr name="TextBox 6" id="6"/>
            <p:cNvSpPr txBox="true"/>
            <p:nvPr/>
          </p:nvSpPr>
          <p:spPr>
            <a:xfrm>
              <a:off x="0" y="66675"/>
              <a:ext cx="18550527" cy="1542795"/>
            </a:xfrm>
            <a:prstGeom prst="rect">
              <a:avLst/>
            </a:prstGeom>
          </p:spPr>
          <p:txBody>
            <a:bodyPr anchor="b" rtlCol="false" tIns="0" lIns="0" bIns="0" rIns="0"/>
            <a:lstStyle/>
            <a:p>
              <a:pPr algn="ctr">
                <a:lnSpc>
                  <a:spcPts val="6377"/>
                </a:lnSpc>
              </a:pPr>
              <a:r>
                <a:rPr lang="en-US" sz="5905">
                  <a:solidFill>
                    <a:srgbClr val="000000"/>
                  </a:solidFill>
                  <a:latin typeface="Playfair Display"/>
                  <a:ea typeface="Playfair Display"/>
                  <a:cs typeface="Playfair Display"/>
                  <a:sym typeface="Playfair Display"/>
                </a:rPr>
                <a:t>Objectifs </a:t>
              </a:r>
              <a:r>
                <a:rPr lang="en-US" sz="5905">
                  <a:solidFill>
                    <a:srgbClr val="000000"/>
                  </a:solidFill>
                  <a:latin typeface="Playfair Display"/>
                  <a:ea typeface="Playfair Display"/>
                  <a:cs typeface="Playfair Display"/>
                  <a:sym typeface="Playfair Display"/>
                </a:rPr>
                <a:t> de Flutter vs react </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6553" y="-93418"/>
            <a:ext cx="13912895" cy="1349468"/>
            <a:chOff x="0" y="0"/>
            <a:chExt cx="18550527" cy="1799291"/>
          </a:xfrm>
        </p:grpSpPr>
        <p:sp>
          <p:nvSpPr>
            <p:cNvPr name="Freeform 4" id="4"/>
            <p:cNvSpPr/>
            <p:nvPr/>
          </p:nvSpPr>
          <p:spPr>
            <a:xfrm flipH="false" flipV="false" rot="0">
              <a:off x="0" y="0"/>
              <a:ext cx="18550527" cy="1799291"/>
            </a:xfrm>
            <a:custGeom>
              <a:avLst/>
              <a:gdLst/>
              <a:ahLst/>
              <a:cxnLst/>
              <a:rect r="r" b="b" t="t" l="l"/>
              <a:pathLst>
                <a:path h="1799291" w="18550527">
                  <a:moveTo>
                    <a:pt x="0" y="0"/>
                  </a:moveTo>
                  <a:lnTo>
                    <a:pt x="18550527" y="0"/>
                  </a:lnTo>
                  <a:lnTo>
                    <a:pt x="18550527" y="1799291"/>
                  </a:lnTo>
                  <a:lnTo>
                    <a:pt x="0" y="1799291"/>
                  </a:lnTo>
                  <a:close/>
                </a:path>
              </a:pathLst>
            </a:custGeom>
            <a:solidFill>
              <a:srgbClr val="000000">
                <a:alpha val="0"/>
              </a:srgbClr>
            </a:solidFill>
          </p:spPr>
        </p:sp>
        <p:sp>
          <p:nvSpPr>
            <p:cNvPr name="TextBox 5" id="5"/>
            <p:cNvSpPr txBox="true"/>
            <p:nvPr/>
          </p:nvSpPr>
          <p:spPr>
            <a:xfrm>
              <a:off x="0" y="76200"/>
              <a:ext cx="18550527" cy="1723091"/>
            </a:xfrm>
            <a:prstGeom prst="rect">
              <a:avLst/>
            </a:prstGeom>
          </p:spPr>
          <p:txBody>
            <a:bodyPr anchor="b" rtlCol="false" tIns="0" lIns="0" bIns="0" rIns="0"/>
            <a:lstStyle/>
            <a:p>
              <a:pPr algn="ctr">
                <a:lnSpc>
                  <a:spcPts val="7133"/>
                </a:lnSpc>
              </a:pPr>
              <a:r>
                <a:rPr lang="en-US" sz="6605">
                  <a:solidFill>
                    <a:srgbClr val="000000"/>
                  </a:solidFill>
                  <a:latin typeface="Playfair Display"/>
                  <a:ea typeface="Playfair Display"/>
                  <a:cs typeface="Playfair Display"/>
                  <a:sym typeface="Playfair Display"/>
                </a:rPr>
                <a:t>Avantages de Flutter vs react </a:t>
              </a:r>
            </a:p>
          </p:txBody>
        </p:sp>
      </p:grpSp>
      <p:graphicFrame>
        <p:nvGraphicFramePr>
          <p:cNvPr name="Table 6" id="6"/>
          <p:cNvGraphicFramePr>
            <a:graphicFrameLocks noGrp="true"/>
          </p:cNvGraphicFramePr>
          <p:nvPr/>
        </p:nvGraphicFramePr>
        <p:xfrm>
          <a:off x="1597907" y="1256051"/>
          <a:ext cx="14985007" cy="10644188"/>
        </p:xfrm>
        <a:graphic>
          <a:graphicData uri="http://schemas.openxmlformats.org/drawingml/2006/table">
            <a:tbl>
              <a:tblPr/>
              <a:tblGrid>
                <a:gridCol w="3120292"/>
                <a:gridCol w="5352866"/>
                <a:gridCol w="6511849"/>
              </a:tblGrid>
              <a:tr h="924339">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Avantages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Flutter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react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r>
              <a:tr h="2010675">
                <a:tc>
                  <a:txBody>
                    <a:bodyPr anchor="t" rtlCol="false"/>
                    <a:lstStyle/>
                    <a:p>
                      <a:pPr algn="l">
                        <a:lnSpc>
                          <a:spcPts val="4323"/>
                        </a:lnSpc>
                        <a:defRPr/>
                      </a:pPr>
                      <a:r>
                        <a:rPr lang="en-US" sz="3602">
                          <a:solidFill>
                            <a:srgbClr val="000000"/>
                          </a:solidFill>
                          <a:latin typeface="Playfair Display"/>
                          <a:ea typeface="Playfair Display"/>
                          <a:cs typeface="Playfair Display"/>
                          <a:sym typeface="Playfair Display"/>
                        </a:rPr>
                        <a:t>Interface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4323"/>
                        </a:lnSpc>
                        <a:defRPr/>
                      </a:pPr>
                      <a:r>
                        <a:rPr lang="en-US" sz="3602">
                          <a:solidFill>
                            <a:srgbClr val="000000"/>
                          </a:solidFill>
                          <a:latin typeface="Playfair Display"/>
                          <a:ea typeface="Playfair Display"/>
                          <a:cs typeface="Playfair Display"/>
                          <a:sym typeface="Playfair Display"/>
                        </a:rPr>
                        <a:t>Interface attractive et cohérente grâce aux widgets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4323"/>
                        </a:lnSpc>
                        <a:defRPr/>
                      </a:pPr>
                      <a:r>
                        <a:rPr lang="en-US" sz="3602">
                          <a:solidFill>
                            <a:srgbClr val="000000"/>
                          </a:solidFill>
                          <a:latin typeface="Playfair Display"/>
                          <a:ea typeface="Playfair Display"/>
                          <a:cs typeface="Playfair Display"/>
                          <a:sym typeface="Playfair Display"/>
                        </a:rPr>
                        <a:t>Interfaces web dynamiques et modulables avec composants réutilisables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724797">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Cross-platform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Développement mobile, web et desktop avec une seule base de code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Principalement web, mais avec React Native possibilité mobile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267392">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Performance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Haute performance grâce au moteur graphique intégré</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Bonne performance sur le web, optimisation possible avec React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267392">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Communauté</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Communauté en croissance et documentation complète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Large communauté et nombreux packages disponibles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724797">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Apprentissage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Relativement facile pour créer des applications complètes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Facile à apprendre pour le développeurs web , nombreux tutoriels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724797">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Rapidité de développement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Rapidité pour créer des interfaces riches et complexes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Rapidité dans le développement d’applications web interactives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bl>
          </a:graphicData>
        </a:graphic>
      </p:graphicFrame>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817422">
            <a:off x="10683228" y="8251967"/>
            <a:ext cx="8235174" cy="0"/>
          </a:xfrm>
          <a:prstGeom prst="line">
            <a:avLst/>
          </a:prstGeom>
          <a:ln cap="rnd" w="28575">
            <a:solidFill>
              <a:srgbClr val="000000"/>
            </a:solidFill>
            <a:prstDash val="solid"/>
            <a:headEnd type="none" len="sm" w="sm"/>
            <a:tailEnd type="none" len="sm" w="sm"/>
          </a:ln>
        </p:spPr>
      </p:sp>
      <p:sp>
        <p:nvSpPr>
          <p:cNvPr name="AutoShape 4" id="4"/>
          <p:cNvSpPr/>
          <p:nvPr/>
        </p:nvSpPr>
        <p:spPr>
          <a:xfrm rot="-1814459">
            <a:off x="11486055" y="8488381"/>
            <a:ext cx="7361588" cy="0"/>
          </a:xfrm>
          <a:prstGeom prst="line">
            <a:avLst/>
          </a:prstGeom>
          <a:ln cap="rnd" w="19050">
            <a:solidFill>
              <a:srgbClr val="000000"/>
            </a:solidFill>
            <a:prstDash val="solid"/>
            <a:headEnd type="none" len="sm" w="sm"/>
            <a:tailEnd type="none" len="sm" w="sm"/>
          </a:ln>
        </p:spPr>
      </p:sp>
      <p:sp>
        <p:nvSpPr>
          <p:cNvPr name="AutoShape 5" id="5"/>
          <p:cNvSpPr/>
          <p:nvPr/>
        </p:nvSpPr>
        <p:spPr>
          <a:xfrm rot="-1813252">
            <a:off x="12318664" y="8697210"/>
            <a:ext cx="6464168" cy="0"/>
          </a:xfrm>
          <a:prstGeom prst="line">
            <a:avLst/>
          </a:prstGeom>
          <a:ln cap="rnd" w="19050">
            <a:solidFill>
              <a:srgbClr val="000000"/>
            </a:solidFill>
            <a:prstDash val="solid"/>
            <a:headEnd type="none" len="sm" w="sm"/>
            <a:tailEnd type="none" len="sm" w="sm"/>
          </a:ln>
        </p:spPr>
      </p:sp>
      <p:grpSp>
        <p:nvGrpSpPr>
          <p:cNvPr name="Group 6" id="6"/>
          <p:cNvGrpSpPr/>
          <p:nvPr/>
        </p:nvGrpSpPr>
        <p:grpSpPr>
          <a:xfrm rot="0">
            <a:off x="3375505" y="189918"/>
            <a:ext cx="10452486" cy="2255354"/>
            <a:chOff x="0" y="0"/>
            <a:chExt cx="13936648" cy="3007138"/>
          </a:xfrm>
        </p:grpSpPr>
        <p:sp>
          <p:nvSpPr>
            <p:cNvPr name="Freeform 7" id="7"/>
            <p:cNvSpPr/>
            <p:nvPr/>
          </p:nvSpPr>
          <p:spPr>
            <a:xfrm flipH="false" flipV="false" rot="0">
              <a:off x="0" y="0"/>
              <a:ext cx="13936649" cy="3007138"/>
            </a:xfrm>
            <a:custGeom>
              <a:avLst/>
              <a:gdLst/>
              <a:ahLst/>
              <a:cxnLst/>
              <a:rect r="r" b="b" t="t" l="l"/>
              <a:pathLst>
                <a:path h="3007138" w="13936649">
                  <a:moveTo>
                    <a:pt x="0" y="0"/>
                  </a:moveTo>
                  <a:lnTo>
                    <a:pt x="13936649" y="0"/>
                  </a:lnTo>
                  <a:lnTo>
                    <a:pt x="13936649" y="3007138"/>
                  </a:lnTo>
                  <a:lnTo>
                    <a:pt x="0" y="3007138"/>
                  </a:lnTo>
                  <a:close/>
                </a:path>
              </a:pathLst>
            </a:custGeom>
            <a:solidFill>
              <a:srgbClr val="000000">
                <a:alpha val="0"/>
              </a:srgbClr>
            </a:solidFill>
          </p:spPr>
        </p:sp>
        <p:sp>
          <p:nvSpPr>
            <p:cNvPr name="TextBox 8" id="8"/>
            <p:cNvSpPr txBox="true"/>
            <p:nvPr/>
          </p:nvSpPr>
          <p:spPr>
            <a:xfrm>
              <a:off x="0" y="76200"/>
              <a:ext cx="13936648" cy="2930938"/>
            </a:xfrm>
            <a:prstGeom prst="rect">
              <a:avLst/>
            </a:prstGeom>
          </p:spPr>
          <p:txBody>
            <a:bodyPr anchor="b" rtlCol="false" tIns="0" lIns="0" bIns="0" rIns="0"/>
            <a:lstStyle/>
            <a:p>
              <a:pPr algn="l">
                <a:lnSpc>
                  <a:spcPts val="7149"/>
                </a:lnSpc>
              </a:pPr>
              <a:r>
                <a:rPr lang="en-US" sz="6620">
                  <a:solidFill>
                    <a:srgbClr val="000000"/>
                  </a:solidFill>
                  <a:latin typeface="Playfair Display"/>
                  <a:ea typeface="Playfair Display"/>
                  <a:cs typeface="Playfair Display"/>
                  <a:sym typeface="Playfair Display"/>
                </a:rPr>
                <a:t>limites </a:t>
              </a:r>
              <a:r>
                <a:rPr lang="en-US" sz="6620">
                  <a:solidFill>
                    <a:srgbClr val="000000"/>
                  </a:solidFill>
                  <a:latin typeface="Playfair Display"/>
                  <a:ea typeface="Playfair Display"/>
                  <a:cs typeface="Playfair Display"/>
                  <a:sym typeface="Playfair Display"/>
                </a:rPr>
                <a:t>de Flutter vs react</a:t>
              </a:r>
            </a:p>
            <a:p>
              <a:pPr algn="l">
                <a:lnSpc>
                  <a:spcPts val="7149"/>
                </a:lnSpc>
              </a:pPr>
            </a:p>
          </p:txBody>
        </p:sp>
      </p:grpSp>
      <p:graphicFrame>
        <p:nvGraphicFramePr>
          <p:cNvPr name="Table 9" id="9"/>
          <p:cNvGraphicFramePr>
            <a:graphicFrameLocks noGrp="true"/>
          </p:cNvGraphicFramePr>
          <p:nvPr/>
        </p:nvGraphicFramePr>
        <p:xfrm>
          <a:off x="1245247" y="1995716"/>
          <a:ext cx="15213786" cy="7262584"/>
        </p:xfrm>
        <a:graphic>
          <a:graphicData uri="http://schemas.openxmlformats.org/drawingml/2006/table">
            <a:tbl>
              <a:tblPr/>
              <a:tblGrid>
                <a:gridCol w="3119692"/>
                <a:gridCol w="5351836"/>
                <a:gridCol w="6742258"/>
              </a:tblGrid>
              <a:tr h="924531">
                <a:tc>
                  <a:txBody>
                    <a:bodyPr anchor="t" rtlCol="false"/>
                    <a:lstStyle/>
                    <a:p>
                      <a:pPr algn="l">
                        <a:lnSpc>
                          <a:spcPts val="4323"/>
                        </a:lnSpc>
                        <a:defRPr/>
                      </a:pPr>
                      <a:r>
                        <a:rPr lang="en-US" sz="3602" b="true">
                          <a:solidFill>
                            <a:srgbClr val="000000"/>
                          </a:solidFill>
                          <a:latin typeface="Playfair Display Bold"/>
                          <a:ea typeface="Playfair Display Bold"/>
                          <a:cs typeface="Playfair Display Bold"/>
                          <a:sym typeface="Playfair Display Bold"/>
                        </a:rPr>
                        <a:t>limites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Flutter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c>
                  <a:txBody>
                    <a:bodyPr anchor="t" rtlCol="false"/>
                    <a:lstStyle/>
                    <a:p>
                      <a:pPr algn="l">
                        <a:lnSpc>
                          <a:spcPts val="4323"/>
                        </a:lnSpc>
                        <a:defRPr/>
                      </a:pPr>
                      <a:r>
                        <a:rPr lang="en-US" b="true" sz="3602">
                          <a:solidFill>
                            <a:srgbClr val="000000"/>
                          </a:solidFill>
                          <a:latin typeface="Playfair Display Bold"/>
                          <a:ea typeface="Playfair Display Bold"/>
                          <a:cs typeface="Playfair Display Bold"/>
                          <a:sym typeface="Playfair Display Bold"/>
                        </a:rPr>
                        <a:t>react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8282"/>
                    </a:solidFill>
                  </a:tcPr>
                </a:tc>
              </a:tr>
              <a:tr h="1487593">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Taille de l’application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Applications plus lourdes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Généralement légères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267656">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Bibliothèques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Certaines limitées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Très nombreuses mais parfois complexes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267656">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Performance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Peut être lourd sur de grandes apps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Dépend du navigateur, moins performant sur mobile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r h="1267656">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Complexité</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Apprentissage du Dart et des widgets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Configuration avancée parfois difficile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FEF"/>
                    </a:solidFill>
                  </a:tcPr>
                </a:tc>
              </a:tr>
              <a:tr h="1047491">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Communauté</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Plus récente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c>
                  <a:txBody>
                    <a:bodyPr anchor="t" rtlCol="false"/>
                    <a:lstStyle/>
                    <a:p>
                      <a:pPr algn="l">
                        <a:lnSpc>
                          <a:spcPts val="3602"/>
                        </a:lnSpc>
                        <a:defRPr/>
                      </a:pPr>
                      <a:r>
                        <a:rPr lang="en-US" sz="3002">
                          <a:solidFill>
                            <a:srgbClr val="000000"/>
                          </a:solidFill>
                          <a:latin typeface="Playfair Display"/>
                          <a:ea typeface="Playfair Display"/>
                          <a:cs typeface="Playfair Display"/>
                          <a:sym typeface="Playfair Display"/>
                        </a:rPr>
                        <a:t>Très large mais parfois déroutante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DEDE"/>
                    </a:solidFill>
                  </a:tcPr>
                </a:tc>
              </a:tr>
            </a:tbl>
          </a:graphicData>
        </a:graphic>
      </p:graphicFrame>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216246" y="353966"/>
            <a:ext cx="5065400" cy="1349468"/>
            <a:chOff x="0" y="0"/>
            <a:chExt cx="6753866" cy="1799291"/>
          </a:xfrm>
        </p:grpSpPr>
        <p:sp>
          <p:nvSpPr>
            <p:cNvPr name="Freeform 4" id="4"/>
            <p:cNvSpPr/>
            <p:nvPr/>
          </p:nvSpPr>
          <p:spPr>
            <a:xfrm flipH="false" flipV="false" rot="0">
              <a:off x="0" y="0"/>
              <a:ext cx="6753866" cy="1799291"/>
            </a:xfrm>
            <a:custGeom>
              <a:avLst/>
              <a:gdLst/>
              <a:ahLst/>
              <a:cxnLst/>
              <a:rect r="r" b="b" t="t" l="l"/>
              <a:pathLst>
                <a:path h="1799291" w="6753866">
                  <a:moveTo>
                    <a:pt x="0" y="0"/>
                  </a:moveTo>
                  <a:lnTo>
                    <a:pt x="6753866" y="0"/>
                  </a:lnTo>
                  <a:lnTo>
                    <a:pt x="6753866" y="1799291"/>
                  </a:lnTo>
                  <a:lnTo>
                    <a:pt x="0" y="1799291"/>
                  </a:lnTo>
                  <a:close/>
                </a:path>
              </a:pathLst>
            </a:custGeom>
            <a:solidFill>
              <a:srgbClr val="000000">
                <a:alpha val="0"/>
              </a:srgbClr>
            </a:solidFill>
          </p:spPr>
        </p:sp>
        <p:sp>
          <p:nvSpPr>
            <p:cNvPr name="TextBox 5" id="5"/>
            <p:cNvSpPr txBox="true"/>
            <p:nvPr/>
          </p:nvSpPr>
          <p:spPr>
            <a:xfrm>
              <a:off x="0" y="76200"/>
              <a:ext cx="6753866" cy="1723091"/>
            </a:xfrm>
            <a:prstGeom prst="rect">
              <a:avLst/>
            </a:prstGeom>
          </p:spPr>
          <p:txBody>
            <a:bodyPr anchor="b" rtlCol="false" tIns="0" lIns="0" bIns="0" rIns="0"/>
            <a:lstStyle/>
            <a:p>
              <a:pPr algn="ctr">
                <a:lnSpc>
                  <a:spcPts val="7133"/>
                </a:lnSpc>
              </a:pPr>
              <a:r>
                <a:rPr lang="en-US" sz="6605">
                  <a:solidFill>
                    <a:srgbClr val="000000"/>
                  </a:solidFill>
                  <a:latin typeface="Playfair Display"/>
                  <a:ea typeface="Playfair Display"/>
                  <a:cs typeface="Playfair Display"/>
                  <a:sym typeface="Playfair Display"/>
                </a:rPr>
                <a:t>Conception</a:t>
              </a:r>
            </a:p>
          </p:txBody>
        </p:sp>
      </p:grpSp>
      <p:grpSp>
        <p:nvGrpSpPr>
          <p:cNvPr name="Group 6" id="6"/>
          <p:cNvGrpSpPr/>
          <p:nvPr/>
        </p:nvGrpSpPr>
        <p:grpSpPr>
          <a:xfrm rot="0">
            <a:off x="8943602" y="5289800"/>
            <a:ext cx="9010479" cy="4243056"/>
            <a:chOff x="0" y="0"/>
            <a:chExt cx="11962674" cy="5633251"/>
          </a:xfrm>
        </p:grpSpPr>
        <p:sp>
          <p:nvSpPr>
            <p:cNvPr name="Freeform 7" id="7" descr="puml · GitHub Topics · GitHub"/>
            <p:cNvSpPr/>
            <p:nvPr/>
          </p:nvSpPr>
          <p:spPr>
            <a:xfrm flipH="false" flipV="false" rot="0">
              <a:off x="0" y="0"/>
              <a:ext cx="11962638" cy="5633260"/>
            </a:xfrm>
            <a:custGeom>
              <a:avLst/>
              <a:gdLst/>
              <a:ahLst/>
              <a:cxnLst/>
              <a:rect r="r" b="b" t="t" l="l"/>
              <a:pathLst>
                <a:path h="5633260" w="11962638">
                  <a:moveTo>
                    <a:pt x="606997" y="0"/>
                  </a:moveTo>
                  <a:lnTo>
                    <a:pt x="11355641" y="0"/>
                  </a:lnTo>
                  <a:cubicBezTo>
                    <a:pt x="11690876" y="0"/>
                    <a:pt x="11962638" y="271762"/>
                    <a:pt x="11962638" y="606997"/>
                  </a:cubicBezTo>
                  <a:lnTo>
                    <a:pt x="11962638" y="5026263"/>
                  </a:lnTo>
                  <a:cubicBezTo>
                    <a:pt x="11962638" y="5187249"/>
                    <a:pt x="11898687" y="5341641"/>
                    <a:pt x="11784853" y="5455475"/>
                  </a:cubicBezTo>
                  <a:cubicBezTo>
                    <a:pt x="11671019" y="5569309"/>
                    <a:pt x="11516626" y="5633260"/>
                    <a:pt x="11355641" y="5633260"/>
                  </a:cubicBezTo>
                  <a:lnTo>
                    <a:pt x="606997" y="5633260"/>
                  </a:lnTo>
                  <a:cubicBezTo>
                    <a:pt x="271762" y="5633260"/>
                    <a:pt x="0" y="5361499"/>
                    <a:pt x="0" y="5026263"/>
                  </a:cubicBezTo>
                  <a:lnTo>
                    <a:pt x="0" y="606997"/>
                  </a:lnTo>
                  <a:cubicBezTo>
                    <a:pt x="0" y="271762"/>
                    <a:pt x="271762" y="0"/>
                    <a:pt x="606997" y="0"/>
                  </a:cubicBezTo>
                  <a:close/>
                </a:path>
              </a:pathLst>
            </a:custGeom>
            <a:blipFill>
              <a:blip r:embed="rId4"/>
              <a:stretch>
                <a:fillRect l="-2907" t="-23475" r="-922" b="0"/>
              </a:stretch>
            </a:blipFill>
          </p:spPr>
        </p:sp>
      </p:grpSp>
      <p:sp>
        <p:nvSpPr>
          <p:cNvPr name="TextBox 8" id="8"/>
          <p:cNvSpPr txBox="true"/>
          <p:nvPr/>
        </p:nvSpPr>
        <p:spPr>
          <a:xfrm rot="0">
            <a:off x="1028700" y="2619791"/>
            <a:ext cx="6542424" cy="3103658"/>
          </a:xfrm>
          <a:prstGeom prst="rect">
            <a:avLst/>
          </a:prstGeom>
        </p:spPr>
        <p:txBody>
          <a:bodyPr anchor="t" rtlCol="false" tIns="0" lIns="0" bIns="0" rIns="0">
            <a:spAutoFit/>
          </a:bodyPr>
          <a:lstStyle/>
          <a:p>
            <a:pPr algn="l">
              <a:lnSpc>
                <a:spcPts val="4987"/>
              </a:lnSpc>
            </a:pPr>
            <a:r>
              <a:rPr lang="en-US" sz="3562">
                <a:solidFill>
                  <a:srgbClr val="000000"/>
                </a:solidFill>
                <a:latin typeface="Playfair Display"/>
                <a:ea typeface="Playfair Display"/>
                <a:cs typeface="Playfair Display"/>
                <a:sym typeface="Playfair Display"/>
              </a:rPr>
              <a:t>PlantUML est un outil qui permet de créer des diagrammes UML à partir de texte, au lieu de les dessiner à la main.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47602" y="-808680"/>
            <a:ext cx="12507641" cy="1837380"/>
            <a:chOff x="0" y="0"/>
            <a:chExt cx="16676855" cy="2449840"/>
          </a:xfrm>
        </p:grpSpPr>
        <p:sp>
          <p:nvSpPr>
            <p:cNvPr name="Freeform 4" id="4"/>
            <p:cNvSpPr/>
            <p:nvPr/>
          </p:nvSpPr>
          <p:spPr>
            <a:xfrm flipH="false" flipV="false" rot="0">
              <a:off x="0" y="0"/>
              <a:ext cx="16676855" cy="2449840"/>
            </a:xfrm>
            <a:custGeom>
              <a:avLst/>
              <a:gdLst/>
              <a:ahLst/>
              <a:cxnLst/>
              <a:rect r="r" b="b" t="t" l="l"/>
              <a:pathLst>
                <a:path h="2449840" w="16676855">
                  <a:moveTo>
                    <a:pt x="0" y="0"/>
                  </a:moveTo>
                  <a:lnTo>
                    <a:pt x="16676855" y="0"/>
                  </a:lnTo>
                  <a:lnTo>
                    <a:pt x="16676855" y="2449840"/>
                  </a:lnTo>
                  <a:lnTo>
                    <a:pt x="0" y="2449840"/>
                  </a:lnTo>
                  <a:close/>
                </a:path>
              </a:pathLst>
            </a:custGeom>
            <a:solidFill>
              <a:srgbClr val="000000">
                <a:alpha val="0"/>
              </a:srgbClr>
            </a:solidFill>
          </p:spPr>
        </p:sp>
        <p:sp>
          <p:nvSpPr>
            <p:cNvPr name="TextBox 5" id="5"/>
            <p:cNvSpPr txBox="true"/>
            <p:nvPr/>
          </p:nvSpPr>
          <p:spPr>
            <a:xfrm>
              <a:off x="0" y="66675"/>
              <a:ext cx="16676855" cy="2383165"/>
            </a:xfrm>
            <a:prstGeom prst="rect">
              <a:avLst/>
            </a:prstGeom>
          </p:spPr>
          <p:txBody>
            <a:bodyPr anchor="b" rtlCol="false" tIns="0" lIns="0" bIns="0" rIns="0"/>
            <a:lstStyle/>
            <a:p>
              <a:pPr algn="ctr">
                <a:lnSpc>
                  <a:spcPts val="6809"/>
                </a:lnSpc>
              </a:pPr>
              <a:r>
                <a:rPr lang="en-US" sz="6305">
                  <a:solidFill>
                    <a:srgbClr val="000000"/>
                  </a:solidFill>
                  <a:latin typeface="Playfair Display"/>
                  <a:ea typeface="Playfair Display"/>
                  <a:cs typeface="Playfair Display"/>
                  <a:sym typeface="Playfair Display"/>
                </a:rPr>
                <a:t>Diagramme de classe </a:t>
              </a:r>
            </a:p>
          </p:txBody>
        </p:sp>
      </p:grpSp>
      <p:grpSp>
        <p:nvGrpSpPr>
          <p:cNvPr name="Group 6" id="6"/>
          <p:cNvGrpSpPr/>
          <p:nvPr/>
        </p:nvGrpSpPr>
        <p:grpSpPr>
          <a:xfrm rot="0">
            <a:off x="1724782" y="1230287"/>
            <a:ext cx="14838436" cy="8813104"/>
            <a:chOff x="0" y="0"/>
            <a:chExt cx="1341123" cy="796543"/>
          </a:xfrm>
        </p:grpSpPr>
        <p:sp>
          <p:nvSpPr>
            <p:cNvPr name="Freeform 7" id="7"/>
            <p:cNvSpPr/>
            <p:nvPr/>
          </p:nvSpPr>
          <p:spPr>
            <a:xfrm flipH="false" flipV="false" rot="0">
              <a:off x="0" y="0"/>
              <a:ext cx="1341123" cy="796543"/>
            </a:xfrm>
            <a:custGeom>
              <a:avLst/>
              <a:gdLst/>
              <a:ahLst/>
              <a:cxnLst/>
              <a:rect r="r" b="b" t="t" l="l"/>
              <a:pathLst>
                <a:path h="796543" w="1341123">
                  <a:moveTo>
                    <a:pt x="0" y="0"/>
                  </a:moveTo>
                  <a:lnTo>
                    <a:pt x="1341123" y="0"/>
                  </a:lnTo>
                  <a:lnTo>
                    <a:pt x="1341123" y="796543"/>
                  </a:lnTo>
                  <a:lnTo>
                    <a:pt x="0" y="796543"/>
                  </a:lnTo>
                  <a:close/>
                </a:path>
              </a:pathLst>
            </a:custGeom>
            <a:blipFill>
              <a:blip r:embed="rId4"/>
              <a:stretch>
                <a:fillRect l="0" t="-931" r="0" b="-931"/>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DEDE"/>
        </a:solidFill>
      </p:bgPr>
    </p:bg>
    <p:spTree>
      <p:nvGrpSpPr>
        <p:cNvPr id="1" name=""/>
        <p:cNvGrpSpPr/>
        <p:nvPr/>
      </p:nvGrpSpPr>
      <p:grpSpPr>
        <a:xfrm>
          <a:off x="0" y="0"/>
          <a:ext cx="0" cy="0"/>
          <a:chOff x="0" y="0"/>
          <a:chExt cx="0" cy="0"/>
        </a:xfrm>
      </p:grpSpPr>
      <p:sp>
        <p:nvSpPr>
          <p:cNvPr name="Freeform 2" id="2"/>
          <p:cNvSpPr/>
          <p:nvPr/>
        </p:nvSpPr>
        <p:spPr>
          <a:xfrm flipH="false" flipV="false" rot="0">
            <a:off x="-57181" y="-38129"/>
            <a:ext cx="1302428" cy="7921464"/>
          </a:xfrm>
          <a:custGeom>
            <a:avLst/>
            <a:gdLst/>
            <a:ahLst/>
            <a:cxnLst/>
            <a:rect r="r" b="b" t="t" l="l"/>
            <a:pathLst>
              <a:path h="7921464" w="1302428">
                <a:moveTo>
                  <a:pt x="0" y="0"/>
                </a:moveTo>
                <a:lnTo>
                  <a:pt x="1302428" y="0"/>
                </a:lnTo>
                <a:lnTo>
                  <a:pt x="1302428" y="7921464"/>
                </a:lnTo>
                <a:lnTo>
                  <a:pt x="0" y="79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6017" y="1249167"/>
            <a:ext cx="15295967" cy="8621037"/>
            <a:chOff x="0" y="0"/>
            <a:chExt cx="1474613" cy="831114"/>
          </a:xfrm>
        </p:grpSpPr>
        <p:sp>
          <p:nvSpPr>
            <p:cNvPr name="Freeform 4" id="4"/>
            <p:cNvSpPr/>
            <p:nvPr/>
          </p:nvSpPr>
          <p:spPr>
            <a:xfrm flipH="false" flipV="false" rot="0">
              <a:off x="0" y="0"/>
              <a:ext cx="1474613" cy="831114"/>
            </a:xfrm>
            <a:custGeom>
              <a:avLst/>
              <a:gdLst/>
              <a:ahLst/>
              <a:cxnLst/>
              <a:rect r="r" b="b" t="t" l="l"/>
              <a:pathLst>
                <a:path h="831114" w="1474613">
                  <a:moveTo>
                    <a:pt x="0" y="0"/>
                  </a:moveTo>
                  <a:lnTo>
                    <a:pt x="1474613" y="0"/>
                  </a:lnTo>
                  <a:lnTo>
                    <a:pt x="1474613" y="831114"/>
                  </a:lnTo>
                  <a:lnTo>
                    <a:pt x="0" y="831114"/>
                  </a:lnTo>
                  <a:close/>
                </a:path>
              </a:pathLst>
            </a:custGeom>
            <a:blipFill>
              <a:blip r:embed="rId4"/>
              <a:stretch>
                <a:fillRect l="0" t="-455" r="0" b="-455"/>
              </a:stretch>
            </a:blipFill>
          </p:spPr>
        </p:sp>
      </p:grpSp>
      <p:sp>
        <p:nvSpPr>
          <p:cNvPr name="TextBox 5" id="5"/>
          <p:cNvSpPr txBox="true"/>
          <p:nvPr/>
        </p:nvSpPr>
        <p:spPr>
          <a:xfrm rot="0">
            <a:off x="4373913" y="76200"/>
            <a:ext cx="8722995" cy="952500"/>
          </a:xfrm>
          <a:prstGeom prst="rect">
            <a:avLst/>
          </a:prstGeom>
        </p:spPr>
        <p:txBody>
          <a:bodyPr anchor="t" rtlCol="false" tIns="0" lIns="0" bIns="0" rIns="0">
            <a:spAutoFit/>
          </a:bodyPr>
          <a:lstStyle/>
          <a:p>
            <a:pPr algn="ctr">
              <a:lnSpc>
                <a:spcPts val="7566"/>
              </a:lnSpc>
            </a:pPr>
            <a:r>
              <a:rPr lang="en-US" sz="6305">
                <a:solidFill>
                  <a:srgbClr val="000000"/>
                </a:solidFill>
                <a:latin typeface="Playfair Display"/>
                <a:ea typeface="Playfair Display"/>
                <a:cs typeface="Playfair Display"/>
                <a:sym typeface="Playfair Display"/>
              </a:rPr>
              <a:t>diagramme de sequance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DAG6fUtccLs</dc:identifier>
  <dcterms:modified xsi:type="dcterms:W3CDTF">2011-08-01T06:04:30Z</dcterms:modified>
  <cp:revision>1</cp:revision>
  <dc:title>Sous-titre</dc:title>
</cp:coreProperties>
</file>